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3"/>
    <p:sldId id="266" r:id="rId4"/>
    <p:sldId id="268" r:id="rId5"/>
    <p:sldId id="270" r:id="rId6"/>
    <p:sldId id="272" r:id="rId7"/>
    <p:sldId id="257" r:id="rId8"/>
    <p:sldId id="260" r:id="rId9"/>
    <p:sldId id="302" r:id="rId10"/>
    <p:sldId id="261" r:id="rId11"/>
    <p:sldId id="262" r:id="rId12"/>
    <p:sldId id="273" r:id="rId13"/>
    <p:sldId id="274" r:id="rId14"/>
    <p:sldId id="283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99CC"/>
    <a:srgbClr val="CCFFCC"/>
    <a:srgbClr val="008600"/>
    <a:srgbClr val="CCE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>
        <p:scale>
          <a:sx n="100" d="100"/>
          <a:sy n="100" d="100"/>
        </p:scale>
        <p:origin x="-1020" y="342"/>
      </p:cViewPr>
      <p:guideLst>
        <p:guide orient="horz" pos="2160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3FE8F-B9FE-4F69-83DF-761FB7C9118D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C82A4DFD-A0DC-472A-AE98-402B2902C25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Эксперименты</a:t>
          </a:r>
        </a:p>
        <a:p>
          <a:pPr marR="0" algn="ctr" rtl="0"/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опыты</a:t>
          </a:r>
        </a:p>
        <a:p>
          <a:pPr marR="0" algn="ctr" rtl="0"/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в детском саду</a:t>
          </a:r>
          <a:endParaRPr lang="ru-RU" sz="1600" b="1" dirty="0" smtClean="0">
            <a:solidFill>
              <a:schemeClr val="tx2">
                <a:lumMod val="50000"/>
              </a:schemeClr>
            </a:solidFill>
          </a:endParaRPr>
        </a:p>
      </dgm:t>
    </dgm:pt>
    <dgm:pt modelId="{32C19179-586E-4DC8-99B1-05F8EB0EB89E}" cxnId="{4098CC26-D2F3-4663-A1AA-B450586D8826}" type="parTrans">
      <dgm:prSet/>
      <dgm:spPr/>
      <dgm:t>
        <a:bodyPr/>
        <a:lstStyle/>
        <a:p>
          <a:endParaRPr lang="ru-RU"/>
        </a:p>
      </dgm:t>
    </dgm:pt>
    <dgm:pt modelId="{BF576A9D-03F8-41AF-8D6B-0228D7788EE3}" cxnId="{4098CC26-D2F3-4663-A1AA-B450586D8826}" type="sibTrans">
      <dgm:prSet/>
      <dgm:spPr/>
      <dgm:t>
        <a:bodyPr/>
        <a:lstStyle/>
        <a:p>
          <a:endParaRPr lang="ru-RU"/>
        </a:p>
      </dgm:t>
    </dgm:pt>
    <dgm:pt modelId="{37838ED5-717F-45FC-813B-171AA017A2E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песком,</a:t>
          </a:r>
        </a:p>
        <a:p>
          <a:pPr marR="0" algn="ctr" rtl="0"/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почвой,</a:t>
          </a:r>
        </a:p>
        <a:p>
          <a:pPr marR="0" algn="ctr" rtl="0"/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глиной</a:t>
          </a:r>
          <a:endParaRPr lang="ru-RU" b="1" i="0" dirty="0" smtClean="0">
            <a:solidFill>
              <a:schemeClr val="tx2">
                <a:lumMod val="50000"/>
              </a:schemeClr>
            </a:solidFill>
          </a:endParaRPr>
        </a:p>
      </dgm:t>
    </dgm:pt>
    <dgm:pt modelId="{7097185C-6946-4243-A026-95DD46E71711}" cxnId="{E84ED15C-513B-40ED-AC1B-25824D7E33F3}" type="parTrans">
      <dgm:prSet/>
      <dgm:spPr/>
      <dgm:t>
        <a:bodyPr/>
        <a:lstStyle/>
        <a:p>
          <a:endParaRPr lang="ru-RU"/>
        </a:p>
      </dgm:t>
    </dgm:pt>
    <dgm:pt modelId="{244E0614-DB8E-4AE5-9ECE-2AD7C91B6B8D}" cxnId="{E84ED15C-513B-40ED-AC1B-25824D7E33F3}" type="sibTrans">
      <dgm:prSet/>
      <dgm:spPr/>
      <dgm:t>
        <a:bodyPr/>
        <a:lstStyle/>
        <a:p>
          <a:endParaRPr lang="ru-RU"/>
        </a:p>
      </dgm:t>
    </dgm:pt>
    <dgm:pt modelId="{0EE98347-7622-4057-9FBA-3011D039103E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воздухом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gm:t>
    </dgm:pt>
    <dgm:pt modelId="{7D6DEB7A-BCC3-4188-A298-ABD4301043CD}" cxnId="{32AD90A9-CBD0-4E88-86DC-758172ED21EF}" type="parTrans">
      <dgm:prSet/>
      <dgm:spPr/>
      <dgm:t>
        <a:bodyPr/>
        <a:lstStyle/>
        <a:p>
          <a:endParaRPr lang="ru-RU"/>
        </a:p>
      </dgm:t>
    </dgm:pt>
    <dgm:pt modelId="{14D27E66-507E-4299-8961-B3323569F11D}" cxnId="{32AD90A9-CBD0-4E88-86DC-758172ED21EF}" type="sibTrans">
      <dgm:prSet/>
      <dgm:spPr/>
      <dgm:t>
        <a:bodyPr/>
        <a:lstStyle/>
        <a:p>
          <a:endParaRPr lang="ru-RU"/>
        </a:p>
      </dgm:t>
    </dgm:pt>
    <dgm:pt modelId="{6CA7AD6C-8180-4098-BF08-3CFF127035A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водой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gm:t>
    </dgm:pt>
    <dgm:pt modelId="{BDDC373E-0387-4AF5-89F4-3F258C22BCF7}" cxnId="{0C2EB422-36AA-4CD0-9DCC-6EEEF1068455}" type="parTrans">
      <dgm:prSet/>
      <dgm:spPr/>
      <dgm:t>
        <a:bodyPr/>
        <a:lstStyle/>
        <a:p>
          <a:endParaRPr lang="ru-RU"/>
        </a:p>
      </dgm:t>
    </dgm:pt>
    <dgm:pt modelId="{AAF8FC64-3077-482C-A971-40D72032DBD3}" cxnId="{0C2EB422-36AA-4CD0-9DCC-6EEEF1068455}" type="sibTrans">
      <dgm:prSet/>
      <dgm:spPr/>
      <dgm:t>
        <a:bodyPr/>
        <a:lstStyle/>
        <a:p>
          <a:endParaRPr lang="ru-RU"/>
        </a:p>
      </dgm:t>
    </dgm:pt>
    <dgm:pt modelId="{8D5BED1F-0644-4E3C-B5E2-AB3BFEC8CA6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Со снегом</a:t>
          </a:r>
        </a:p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льдом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gm:t>
    </dgm:pt>
    <dgm:pt modelId="{827A4C3C-80A0-4F78-8FB0-24DE4ADD9B85}" cxnId="{1F1EFA52-C454-464B-A79D-5C062786C005}" type="parTrans">
      <dgm:prSet/>
      <dgm:spPr/>
      <dgm:t>
        <a:bodyPr/>
        <a:lstStyle/>
        <a:p>
          <a:endParaRPr lang="ru-RU"/>
        </a:p>
      </dgm:t>
    </dgm:pt>
    <dgm:pt modelId="{38C7AA9B-4189-44F3-AC54-DE765BA2F09B}" cxnId="{1F1EFA52-C454-464B-A79D-5C062786C005}" type="sibTrans">
      <dgm:prSet/>
      <dgm:spPr/>
      <dgm:t>
        <a:bodyPr/>
        <a:lstStyle/>
        <a:p>
          <a:endParaRPr lang="ru-RU"/>
        </a:p>
      </dgm:t>
    </dgm:pt>
    <dgm:pt modelId="{E4FD0321-DE33-4522-8DC4-A0769AE9BD9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фауной </a:t>
          </a:r>
        </a:p>
        <a:p>
          <a:pPr marR="0" algn="ctr" rtl="0"/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флорой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gm:t>
    </dgm:pt>
    <dgm:pt modelId="{EA5E5FDB-3F70-496B-8B8C-DDAA07D84697}" cxnId="{A84F341C-9BC4-44D2-8E20-88609705A885}" type="parTrans">
      <dgm:prSet/>
      <dgm:spPr/>
      <dgm:t>
        <a:bodyPr/>
        <a:lstStyle/>
        <a:p>
          <a:endParaRPr lang="ru-RU"/>
        </a:p>
      </dgm:t>
    </dgm:pt>
    <dgm:pt modelId="{EBB64908-FB90-468C-8FB6-E7FCEFEE0B9B}" cxnId="{A84F341C-9BC4-44D2-8E20-88609705A885}" type="sibTrans">
      <dgm:prSet/>
      <dgm:spPr/>
      <dgm:t>
        <a:bodyPr/>
        <a:lstStyle/>
        <a:p>
          <a:endParaRPr lang="ru-RU"/>
        </a:p>
      </dgm:t>
    </dgm:pt>
    <dgm:pt modelId="{64555935-1FF2-4898-8FEE-8A1BB01D7C69}" type="pres">
      <dgm:prSet presAssocID="{D9C3FE8F-B9FE-4F69-83DF-761FB7C9118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0038A9-6C41-4D7A-BC56-78E5DEC6FDEA}" type="pres">
      <dgm:prSet presAssocID="{C82A4DFD-A0DC-472A-AE98-402B2902C25A}" presName="centerShape" presStyleLbl="node0" presStyleIdx="0" presStyleCnt="1" custScaleX="117957" custScaleY="116679" custLinFactNeighborX="0" custLinFactNeighborY="-491"/>
      <dgm:spPr/>
      <dgm:t>
        <a:bodyPr/>
        <a:lstStyle/>
        <a:p>
          <a:endParaRPr lang="ru-RU"/>
        </a:p>
      </dgm:t>
    </dgm:pt>
    <dgm:pt modelId="{89F2925B-2F8E-4906-9D70-6CE74A3CBBD2}" type="pres">
      <dgm:prSet presAssocID="{7097185C-6946-4243-A026-95DD46E71711}" presName="Name9" presStyleLbl="parChTrans1D2" presStyleIdx="0" presStyleCnt="5"/>
      <dgm:spPr/>
      <dgm:t>
        <a:bodyPr/>
        <a:lstStyle/>
        <a:p>
          <a:endParaRPr lang="ru-RU"/>
        </a:p>
      </dgm:t>
    </dgm:pt>
    <dgm:pt modelId="{1E894937-E9D8-43FA-8F65-12DCA64458BD}" type="pres">
      <dgm:prSet presAssocID="{7097185C-6946-4243-A026-95DD46E71711}" presName="connTx" presStyleLbl="parChTrans1D2" presStyleIdx="0" presStyleCnt="5"/>
      <dgm:spPr/>
      <dgm:t>
        <a:bodyPr/>
        <a:lstStyle/>
        <a:p>
          <a:endParaRPr lang="ru-RU"/>
        </a:p>
      </dgm:t>
    </dgm:pt>
    <dgm:pt modelId="{91D50D61-23D3-47C6-A630-67C9FAE70C65}" type="pres">
      <dgm:prSet presAssocID="{37838ED5-717F-45FC-813B-171AA017A2E6}" presName="node" presStyleLbl="node1" presStyleIdx="0" presStyleCnt="5" custRadScaleRad="100992" custRadScaleInc="-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0FF6B-CE81-405D-85FA-CD6B3B9DFB01}" type="pres">
      <dgm:prSet presAssocID="{7D6DEB7A-BCC3-4188-A298-ABD4301043CD}" presName="Name9" presStyleLbl="parChTrans1D2" presStyleIdx="1" presStyleCnt="5"/>
      <dgm:spPr/>
      <dgm:t>
        <a:bodyPr/>
        <a:lstStyle/>
        <a:p>
          <a:endParaRPr lang="ru-RU"/>
        </a:p>
      </dgm:t>
    </dgm:pt>
    <dgm:pt modelId="{C7041159-15A8-4BD4-8147-862B08E39FB5}" type="pres">
      <dgm:prSet presAssocID="{7D6DEB7A-BCC3-4188-A298-ABD4301043C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3B533B1C-519F-40F2-8086-C97CBEF23B13}" type="pres">
      <dgm:prSet presAssocID="{0EE98347-7622-4057-9FBA-3011D039103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11403-CE86-4BB6-B7BF-AF31ECBA2EF1}" type="pres">
      <dgm:prSet presAssocID="{BDDC373E-0387-4AF5-89F4-3F258C22BCF7}" presName="Name9" presStyleLbl="parChTrans1D2" presStyleIdx="2" presStyleCnt="5"/>
      <dgm:spPr/>
      <dgm:t>
        <a:bodyPr/>
        <a:lstStyle/>
        <a:p>
          <a:endParaRPr lang="ru-RU"/>
        </a:p>
      </dgm:t>
    </dgm:pt>
    <dgm:pt modelId="{957F527A-0D58-4569-AF8E-FC1C2C36F5DA}" type="pres">
      <dgm:prSet presAssocID="{BDDC373E-0387-4AF5-89F4-3F258C22BCF7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A08CBFF-C0A4-437A-8BAC-8F95B1709E0C}" type="pres">
      <dgm:prSet presAssocID="{6CA7AD6C-8180-4098-BF08-3CFF127035A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E742E-FF2A-45EA-A576-9E7D04B2A382}" type="pres">
      <dgm:prSet presAssocID="{827A4C3C-80A0-4F78-8FB0-24DE4ADD9B85}" presName="Name9" presStyleLbl="parChTrans1D2" presStyleIdx="3" presStyleCnt="5"/>
      <dgm:spPr/>
      <dgm:t>
        <a:bodyPr/>
        <a:lstStyle/>
        <a:p>
          <a:endParaRPr lang="ru-RU"/>
        </a:p>
      </dgm:t>
    </dgm:pt>
    <dgm:pt modelId="{C6574780-125E-4E3D-BFA1-C73F3BFEB29A}" type="pres">
      <dgm:prSet presAssocID="{827A4C3C-80A0-4F78-8FB0-24DE4ADD9B85}" presName="connTx" presStyleLbl="parChTrans1D2" presStyleIdx="3" presStyleCnt="5"/>
      <dgm:spPr/>
      <dgm:t>
        <a:bodyPr/>
        <a:lstStyle/>
        <a:p>
          <a:endParaRPr lang="ru-RU"/>
        </a:p>
      </dgm:t>
    </dgm:pt>
    <dgm:pt modelId="{0F489353-40A5-44C8-9A68-1EBD486302EB}" type="pres">
      <dgm:prSet presAssocID="{8D5BED1F-0644-4E3C-B5E2-AB3BFEC8CA6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03B87-6AE8-47CD-8D4F-F449CC2A8837}" type="pres">
      <dgm:prSet presAssocID="{EA5E5FDB-3F70-496B-8B8C-DDAA07D84697}" presName="Name9" presStyleLbl="parChTrans1D2" presStyleIdx="4" presStyleCnt="5"/>
      <dgm:spPr/>
      <dgm:t>
        <a:bodyPr/>
        <a:lstStyle/>
        <a:p>
          <a:endParaRPr lang="ru-RU"/>
        </a:p>
      </dgm:t>
    </dgm:pt>
    <dgm:pt modelId="{973F33C0-B53D-4BFF-9EF0-1037512DC19E}" type="pres">
      <dgm:prSet presAssocID="{EA5E5FDB-3F70-496B-8B8C-DDAA07D84697}" presName="connTx" presStyleLbl="parChTrans1D2" presStyleIdx="4" presStyleCnt="5"/>
      <dgm:spPr/>
      <dgm:t>
        <a:bodyPr/>
        <a:lstStyle/>
        <a:p>
          <a:endParaRPr lang="ru-RU"/>
        </a:p>
      </dgm:t>
    </dgm:pt>
    <dgm:pt modelId="{3E422252-84ED-4DD6-9B86-DBC0AB29435F}" type="pres">
      <dgm:prSet presAssocID="{E4FD0321-DE33-4522-8DC4-A0769AE9BD91}" presName="node" presStyleLbl="node1" presStyleIdx="4" presStyleCnt="5" custRadScaleRad="101565" custRadScaleInc="-4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4ED15C-513B-40ED-AC1B-25824D7E33F3}" srcId="{C82A4DFD-A0DC-472A-AE98-402B2902C25A}" destId="{37838ED5-717F-45FC-813B-171AA017A2E6}" srcOrd="0" destOrd="0" parTransId="{7097185C-6946-4243-A026-95DD46E71711}" sibTransId="{244E0614-DB8E-4AE5-9ECE-2AD7C91B6B8D}"/>
    <dgm:cxn modelId="{81E63801-C9F9-408C-9B19-5A1BB6F7AF76}" type="presOf" srcId="{BDDC373E-0387-4AF5-89F4-3F258C22BCF7}" destId="{6B011403-CE86-4BB6-B7BF-AF31ECBA2EF1}" srcOrd="0" destOrd="0" presId="urn:microsoft.com/office/officeart/2005/8/layout/radial1"/>
    <dgm:cxn modelId="{7251E744-9D2B-4272-ADD7-EBD8CE470AE3}" type="presOf" srcId="{7097185C-6946-4243-A026-95DD46E71711}" destId="{89F2925B-2F8E-4906-9D70-6CE74A3CBBD2}" srcOrd="0" destOrd="0" presId="urn:microsoft.com/office/officeart/2005/8/layout/radial1"/>
    <dgm:cxn modelId="{84617608-A8E4-449A-9199-56719DC4288D}" type="presOf" srcId="{D9C3FE8F-B9FE-4F69-83DF-761FB7C9118D}" destId="{64555935-1FF2-4898-8FEE-8A1BB01D7C69}" srcOrd="0" destOrd="0" presId="urn:microsoft.com/office/officeart/2005/8/layout/radial1"/>
    <dgm:cxn modelId="{0EEEC2EF-B160-4FF5-A286-83C0D4215293}" type="presOf" srcId="{827A4C3C-80A0-4F78-8FB0-24DE4ADD9B85}" destId="{C6574780-125E-4E3D-BFA1-C73F3BFEB29A}" srcOrd="1" destOrd="0" presId="urn:microsoft.com/office/officeart/2005/8/layout/radial1"/>
    <dgm:cxn modelId="{1F1EFA52-C454-464B-A79D-5C062786C005}" srcId="{C82A4DFD-A0DC-472A-AE98-402B2902C25A}" destId="{8D5BED1F-0644-4E3C-B5E2-AB3BFEC8CA61}" srcOrd="3" destOrd="0" parTransId="{827A4C3C-80A0-4F78-8FB0-24DE4ADD9B85}" sibTransId="{38C7AA9B-4189-44F3-AC54-DE765BA2F09B}"/>
    <dgm:cxn modelId="{0828E667-72C7-417F-816A-538AA3206218}" type="presOf" srcId="{BDDC373E-0387-4AF5-89F4-3F258C22BCF7}" destId="{957F527A-0D58-4569-AF8E-FC1C2C36F5DA}" srcOrd="1" destOrd="0" presId="urn:microsoft.com/office/officeart/2005/8/layout/radial1"/>
    <dgm:cxn modelId="{4988F46D-320C-41B0-9125-3AE2E1BEA0F6}" type="presOf" srcId="{7097185C-6946-4243-A026-95DD46E71711}" destId="{1E894937-E9D8-43FA-8F65-12DCA64458BD}" srcOrd="1" destOrd="0" presId="urn:microsoft.com/office/officeart/2005/8/layout/radial1"/>
    <dgm:cxn modelId="{4098CC26-D2F3-4663-A1AA-B450586D8826}" srcId="{D9C3FE8F-B9FE-4F69-83DF-761FB7C9118D}" destId="{C82A4DFD-A0DC-472A-AE98-402B2902C25A}" srcOrd="0" destOrd="0" parTransId="{32C19179-586E-4DC8-99B1-05F8EB0EB89E}" sibTransId="{BF576A9D-03F8-41AF-8D6B-0228D7788EE3}"/>
    <dgm:cxn modelId="{98D49A3C-82DC-497B-9992-9D02D6B79FCF}" type="presOf" srcId="{8D5BED1F-0644-4E3C-B5E2-AB3BFEC8CA61}" destId="{0F489353-40A5-44C8-9A68-1EBD486302EB}" srcOrd="0" destOrd="0" presId="urn:microsoft.com/office/officeart/2005/8/layout/radial1"/>
    <dgm:cxn modelId="{6B406BB7-77C6-4195-91D4-D1053EABA10B}" type="presOf" srcId="{7D6DEB7A-BCC3-4188-A298-ABD4301043CD}" destId="{5750FF6B-CE81-405D-85FA-CD6B3B9DFB01}" srcOrd="0" destOrd="0" presId="urn:microsoft.com/office/officeart/2005/8/layout/radial1"/>
    <dgm:cxn modelId="{66753DB4-3937-456C-8D52-FFB2FED03D7A}" type="presOf" srcId="{EA5E5FDB-3F70-496B-8B8C-DDAA07D84697}" destId="{98A03B87-6AE8-47CD-8D4F-F449CC2A8837}" srcOrd="0" destOrd="0" presId="urn:microsoft.com/office/officeart/2005/8/layout/radial1"/>
    <dgm:cxn modelId="{F5836E92-D5D3-4A0B-809B-6CD118E84032}" type="presOf" srcId="{6CA7AD6C-8180-4098-BF08-3CFF127035AD}" destId="{DA08CBFF-C0A4-437A-8BAC-8F95B1709E0C}" srcOrd="0" destOrd="0" presId="urn:microsoft.com/office/officeart/2005/8/layout/radial1"/>
    <dgm:cxn modelId="{883857E8-3639-4357-B71B-D7BA4C2D83F5}" type="presOf" srcId="{E4FD0321-DE33-4522-8DC4-A0769AE9BD91}" destId="{3E422252-84ED-4DD6-9B86-DBC0AB29435F}" srcOrd="0" destOrd="0" presId="urn:microsoft.com/office/officeart/2005/8/layout/radial1"/>
    <dgm:cxn modelId="{0C2EB422-36AA-4CD0-9DCC-6EEEF1068455}" srcId="{C82A4DFD-A0DC-472A-AE98-402B2902C25A}" destId="{6CA7AD6C-8180-4098-BF08-3CFF127035AD}" srcOrd="2" destOrd="0" parTransId="{BDDC373E-0387-4AF5-89F4-3F258C22BCF7}" sibTransId="{AAF8FC64-3077-482C-A971-40D72032DBD3}"/>
    <dgm:cxn modelId="{A84F341C-9BC4-44D2-8E20-88609705A885}" srcId="{C82A4DFD-A0DC-472A-AE98-402B2902C25A}" destId="{E4FD0321-DE33-4522-8DC4-A0769AE9BD91}" srcOrd="4" destOrd="0" parTransId="{EA5E5FDB-3F70-496B-8B8C-DDAA07D84697}" sibTransId="{EBB64908-FB90-468C-8FB6-E7FCEFEE0B9B}"/>
    <dgm:cxn modelId="{9E857F19-2A45-474E-BF80-BEFDB8BF5E65}" type="presOf" srcId="{7D6DEB7A-BCC3-4188-A298-ABD4301043CD}" destId="{C7041159-15A8-4BD4-8147-862B08E39FB5}" srcOrd="1" destOrd="0" presId="urn:microsoft.com/office/officeart/2005/8/layout/radial1"/>
    <dgm:cxn modelId="{32AD90A9-CBD0-4E88-86DC-758172ED21EF}" srcId="{C82A4DFD-A0DC-472A-AE98-402B2902C25A}" destId="{0EE98347-7622-4057-9FBA-3011D039103E}" srcOrd="1" destOrd="0" parTransId="{7D6DEB7A-BCC3-4188-A298-ABD4301043CD}" sibTransId="{14D27E66-507E-4299-8961-B3323569F11D}"/>
    <dgm:cxn modelId="{5448D34D-3666-4D11-8CCE-FF380CB84F78}" type="presOf" srcId="{C82A4DFD-A0DC-472A-AE98-402B2902C25A}" destId="{530038A9-6C41-4D7A-BC56-78E5DEC6FDEA}" srcOrd="0" destOrd="0" presId="urn:microsoft.com/office/officeart/2005/8/layout/radial1"/>
    <dgm:cxn modelId="{40DBD1C2-2AEC-444B-8840-D737C47E3983}" type="presOf" srcId="{827A4C3C-80A0-4F78-8FB0-24DE4ADD9B85}" destId="{41AE742E-FF2A-45EA-A576-9E7D04B2A382}" srcOrd="0" destOrd="0" presId="urn:microsoft.com/office/officeart/2005/8/layout/radial1"/>
    <dgm:cxn modelId="{4AA29048-6256-4473-813C-5CB18778F729}" type="presOf" srcId="{0EE98347-7622-4057-9FBA-3011D039103E}" destId="{3B533B1C-519F-40F2-8086-C97CBEF23B13}" srcOrd="0" destOrd="0" presId="urn:microsoft.com/office/officeart/2005/8/layout/radial1"/>
    <dgm:cxn modelId="{E5FADA41-CBE0-4F84-A1B2-5CB5571C4E74}" type="presOf" srcId="{37838ED5-717F-45FC-813B-171AA017A2E6}" destId="{91D50D61-23D3-47C6-A630-67C9FAE70C65}" srcOrd="0" destOrd="0" presId="urn:microsoft.com/office/officeart/2005/8/layout/radial1"/>
    <dgm:cxn modelId="{17D68BD3-5981-4221-9B2D-9DEA8B8C81D0}" type="presOf" srcId="{EA5E5FDB-3F70-496B-8B8C-DDAA07D84697}" destId="{973F33C0-B53D-4BFF-9EF0-1037512DC19E}" srcOrd="1" destOrd="0" presId="urn:microsoft.com/office/officeart/2005/8/layout/radial1"/>
    <dgm:cxn modelId="{B492DAC2-F2FC-441A-95C4-6CC44539E808}" type="presParOf" srcId="{64555935-1FF2-4898-8FEE-8A1BB01D7C69}" destId="{530038A9-6C41-4D7A-BC56-78E5DEC6FDEA}" srcOrd="0" destOrd="0" presId="urn:microsoft.com/office/officeart/2005/8/layout/radial1"/>
    <dgm:cxn modelId="{75CF5C24-64C3-4140-8F77-C1CC07E5323A}" type="presParOf" srcId="{64555935-1FF2-4898-8FEE-8A1BB01D7C69}" destId="{89F2925B-2F8E-4906-9D70-6CE74A3CBBD2}" srcOrd="1" destOrd="0" presId="urn:microsoft.com/office/officeart/2005/8/layout/radial1"/>
    <dgm:cxn modelId="{EB5DA729-5079-4F1B-BC1E-2306CEE314EC}" type="presParOf" srcId="{89F2925B-2F8E-4906-9D70-6CE74A3CBBD2}" destId="{1E894937-E9D8-43FA-8F65-12DCA64458BD}" srcOrd="0" destOrd="0" presId="urn:microsoft.com/office/officeart/2005/8/layout/radial1"/>
    <dgm:cxn modelId="{43CEDC9B-AA71-4261-A5F4-246F5D3F64FF}" type="presParOf" srcId="{64555935-1FF2-4898-8FEE-8A1BB01D7C69}" destId="{91D50D61-23D3-47C6-A630-67C9FAE70C65}" srcOrd="2" destOrd="0" presId="urn:microsoft.com/office/officeart/2005/8/layout/radial1"/>
    <dgm:cxn modelId="{AC220E1C-3A97-441F-AF5D-EF7EFF37C288}" type="presParOf" srcId="{64555935-1FF2-4898-8FEE-8A1BB01D7C69}" destId="{5750FF6B-CE81-405D-85FA-CD6B3B9DFB01}" srcOrd="3" destOrd="0" presId="urn:microsoft.com/office/officeart/2005/8/layout/radial1"/>
    <dgm:cxn modelId="{1F3723BE-814D-463A-AAD5-2331A2A8FCC9}" type="presParOf" srcId="{5750FF6B-CE81-405D-85FA-CD6B3B9DFB01}" destId="{C7041159-15A8-4BD4-8147-862B08E39FB5}" srcOrd="0" destOrd="0" presId="urn:microsoft.com/office/officeart/2005/8/layout/radial1"/>
    <dgm:cxn modelId="{6FF329A3-1C00-43E2-A1B0-3EA2A9632705}" type="presParOf" srcId="{64555935-1FF2-4898-8FEE-8A1BB01D7C69}" destId="{3B533B1C-519F-40F2-8086-C97CBEF23B13}" srcOrd="4" destOrd="0" presId="urn:microsoft.com/office/officeart/2005/8/layout/radial1"/>
    <dgm:cxn modelId="{7D108057-4663-4CBE-A67D-AC05CDFA750E}" type="presParOf" srcId="{64555935-1FF2-4898-8FEE-8A1BB01D7C69}" destId="{6B011403-CE86-4BB6-B7BF-AF31ECBA2EF1}" srcOrd="5" destOrd="0" presId="urn:microsoft.com/office/officeart/2005/8/layout/radial1"/>
    <dgm:cxn modelId="{E9FE6CAF-3D6D-43D8-8C80-1BF5C3C743B3}" type="presParOf" srcId="{6B011403-CE86-4BB6-B7BF-AF31ECBA2EF1}" destId="{957F527A-0D58-4569-AF8E-FC1C2C36F5DA}" srcOrd="0" destOrd="0" presId="urn:microsoft.com/office/officeart/2005/8/layout/radial1"/>
    <dgm:cxn modelId="{69D85746-1BB1-410F-9186-B05800EB155A}" type="presParOf" srcId="{64555935-1FF2-4898-8FEE-8A1BB01D7C69}" destId="{DA08CBFF-C0A4-437A-8BAC-8F95B1709E0C}" srcOrd="6" destOrd="0" presId="urn:microsoft.com/office/officeart/2005/8/layout/radial1"/>
    <dgm:cxn modelId="{4DEFA437-69AC-4910-B79D-538CEA606428}" type="presParOf" srcId="{64555935-1FF2-4898-8FEE-8A1BB01D7C69}" destId="{41AE742E-FF2A-45EA-A576-9E7D04B2A382}" srcOrd="7" destOrd="0" presId="urn:microsoft.com/office/officeart/2005/8/layout/radial1"/>
    <dgm:cxn modelId="{CBFEFF34-06FE-424F-8E73-D905E0821DF6}" type="presParOf" srcId="{41AE742E-FF2A-45EA-A576-9E7D04B2A382}" destId="{C6574780-125E-4E3D-BFA1-C73F3BFEB29A}" srcOrd="0" destOrd="0" presId="urn:microsoft.com/office/officeart/2005/8/layout/radial1"/>
    <dgm:cxn modelId="{026857D3-16F4-478E-B02B-9273727EA355}" type="presParOf" srcId="{64555935-1FF2-4898-8FEE-8A1BB01D7C69}" destId="{0F489353-40A5-44C8-9A68-1EBD486302EB}" srcOrd="8" destOrd="0" presId="urn:microsoft.com/office/officeart/2005/8/layout/radial1"/>
    <dgm:cxn modelId="{6211AB2B-C7E2-49FE-BE36-23C38A5A2F47}" type="presParOf" srcId="{64555935-1FF2-4898-8FEE-8A1BB01D7C69}" destId="{98A03B87-6AE8-47CD-8D4F-F449CC2A8837}" srcOrd="9" destOrd="0" presId="urn:microsoft.com/office/officeart/2005/8/layout/radial1"/>
    <dgm:cxn modelId="{6F21E7FC-E040-4D85-9F7B-D2A656C31BB3}" type="presParOf" srcId="{98A03B87-6AE8-47CD-8D4F-F449CC2A8837}" destId="{973F33C0-B53D-4BFF-9EF0-1037512DC19E}" srcOrd="0" destOrd="0" presId="urn:microsoft.com/office/officeart/2005/8/layout/radial1"/>
    <dgm:cxn modelId="{056A3F08-9683-4256-9948-EB2B2BF9492E}" type="presParOf" srcId="{64555935-1FF2-4898-8FEE-8A1BB01D7C69}" destId="{3E422252-84ED-4DD6-9B86-DBC0AB29435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7714615" cy="4926965"/>
        <a:chOff x="0" y="0"/>
        <a:chExt cx="7714615" cy="4926965"/>
      </a:xfrm>
    </dsp:grpSpPr>
    <dsp:sp modelId="{530038A9-6C41-4D7A-BC56-78E5DEC6FDEA}">
      <dsp:nvSpPr>
        <dsp:cNvPr id="3" name="Овал 2"/>
        <dsp:cNvSpPr/>
      </dsp:nvSpPr>
      <dsp:spPr bwMode="white">
        <a:xfrm>
          <a:off x="2990335" y="1781168"/>
          <a:ext cx="1733945" cy="1715158"/>
        </a:xfrm>
        <a:prstGeom prst="ellipse">
          <a:avLst/>
        </a:prstGeom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Эксперименты</a:t>
          </a:r>
          <a:endParaRPr lang="ru-RU" sz="1600" b="1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опыты</a:t>
          </a:r>
          <a:endParaRPr lang="ru-RU" sz="1600" b="1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в детском саду</a:t>
          </a:r>
          <a:endParaRPr lang="ru-RU" sz="1600" b="1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2990335" y="1781168"/>
        <a:ext cx="1733945" cy="1715158"/>
      </dsp:txXfrm>
    </dsp:sp>
    <dsp:sp modelId="{89F2925B-2F8E-4906-9D70-6CE74A3CBBD2}">
      <dsp:nvSpPr>
        <dsp:cNvPr id="4" name="Полилиния 3"/>
        <dsp:cNvSpPr/>
      </dsp:nvSpPr>
      <dsp:spPr bwMode="white">
        <a:xfrm>
          <a:off x="3692973" y="1608427"/>
          <a:ext cx="311257" cy="34298"/>
        </a:xfrm>
        <a:custGeom>
          <a:avLst/>
          <a:gdLst/>
          <a:ahLst/>
          <a:cxnLst/>
          <a:pathLst>
            <a:path w="490" h="54">
              <a:moveTo>
                <a:pt x="247" y="272"/>
              </a:moveTo>
              <a:lnTo>
                <a:pt x="243" y="-218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>
            <a:solidFill>
              <a:schemeClr val="tx1"/>
            </a:solidFill>
          </a:endParaRPr>
        </a:p>
      </dsp:txBody>
      <dsp:txXfrm>
        <a:off x="3692973" y="1608427"/>
        <a:ext cx="311257" cy="34298"/>
      </dsp:txXfrm>
    </dsp:sp>
    <dsp:sp modelId="{91D50D61-23D3-47C6-A630-67C9FAE70C65}">
      <dsp:nvSpPr>
        <dsp:cNvPr id="5" name="Овал 4"/>
        <dsp:cNvSpPr/>
      </dsp:nvSpPr>
      <dsp:spPr bwMode="white">
        <a:xfrm>
          <a:off x="3105959" y="0"/>
          <a:ext cx="1469980" cy="1469980"/>
        </a:xfrm>
        <a:prstGeom prst="ellipse">
          <a:avLst/>
        </a:prstGeom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песком,</a:t>
          </a:r>
          <a:endParaRPr lang="ru-RU" b="1" i="0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почвой,</a:t>
          </a:r>
          <a:endParaRPr lang="ru-RU" b="1" i="0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i="0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глиной</a:t>
          </a:r>
          <a:endParaRPr lang="ru-RU" b="1" i="0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3105959" y="0"/>
        <a:ext cx="1469980" cy="1469980"/>
      </dsp:txXfrm>
    </dsp:sp>
    <dsp:sp modelId="{5750FF6B-CE81-405D-85FA-CD6B3B9DFB01}">
      <dsp:nvSpPr>
        <dsp:cNvPr id="6" name="Полилиния 5"/>
        <dsp:cNvSpPr/>
      </dsp:nvSpPr>
      <dsp:spPr bwMode="white">
        <a:xfrm>
          <a:off x="4674598" y="2309914"/>
          <a:ext cx="307684" cy="34298"/>
        </a:xfrm>
        <a:custGeom>
          <a:avLst/>
          <a:gdLst/>
          <a:ahLst/>
          <a:cxnLst/>
          <a:pathLst>
            <a:path w="485" h="54">
              <a:moveTo>
                <a:pt x="12" y="101"/>
              </a:moveTo>
              <a:lnTo>
                <a:pt x="473" y="-47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>
            <a:solidFill>
              <a:schemeClr val="tx1"/>
            </a:solidFill>
          </a:endParaRPr>
        </a:p>
      </dsp:txBody>
      <dsp:txXfrm>
        <a:off x="4674598" y="2309914"/>
        <a:ext cx="307684" cy="34298"/>
      </dsp:txXfrm>
    </dsp:sp>
    <dsp:sp modelId="{3B533B1C-519F-40F2-8086-C97CBEF23B13}">
      <dsp:nvSpPr>
        <dsp:cNvPr id="7" name="Овал 6"/>
        <dsp:cNvSpPr/>
      </dsp:nvSpPr>
      <dsp:spPr bwMode="white">
        <a:xfrm>
          <a:off x="4939762" y="1320451"/>
          <a:ext cx="1469980" cy="1469980"/>
        </a:xfrm>
        <a:prstGeom prst="ellipse">
          <a:avLst/>
        </a:prstGeom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воздухом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4939762" y="1320451"/>
        <a:ext cx="1469980" cy="1469980"/>
      </dsp:txXfrm>
    </dsp:sp>
    <dsp:sp modelId="{6B011403-CE86-4BB6-B7BF-AF31ECBA2EF1}">
      <dsp:nvSpPr>
        <dsp:cNvPr id="8" name="Полилиния 7"/>
        <dsp:cNvSpPr/>
      </dsp:nvSpPr>
      <dsp:spPr bwMode="white">
        <a:xfrm>
          <a:off x="4295253" y="3449173"/>
          <a:ext cx="321058" cy="34298"/>
        </a:xfrm>
        <a:custGeom>
          <a:avLst/>
          <a:gdLst/>
          <a:ahLst/>
          <a:cxnLst/>
          <a:pathLst>
            <a:path w="506" h="54">
              <a:moveTo>
                <a:pt x="105" y="-178"/>
              </a:moveTo>
              <a:lnTo>
                <a:pt x="401" y="23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>
            <a:solidFill>
              <a:schemeClr val="tx1"/>
            </a:solidFill>
          </a:endParaRPr>
        </a:p>
      </dsp:txBody>
      <dsp:txXfrm>
        <a:off x="4295253" y="3449173"/>
        <a:ext cx="321058" cy="34298"/>
      </dsp:txXfrm>
    </dsp:sp>
    <dsp:sp modelId="{DA08CBFF-C0A4-437A-8BAC-8F95B1709E0C}">
      <dsp:nvSpPr>
        <dsp:cNvPr id="9" name="Овал 8"/>
        <dsp:cNvSpPr/>
      </dsp:nvSpPr>
      <dsp:spPr bwMode="white">
        <a:xfrm>
          <a:off x="4245560" y="3456985"/>
          <a:ext cx="1469980" cy="1469980"/>
        </a:xfrm>
        <a:prstGeom prst="ellipse">
          <a:avLst/>
        </a:prstGeom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водой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4245560" y="3456985"/>
        <a:ext cx="1469980" cy="1469980"/>
      </dsp:txXfrm>
    </dsp:sp>
    <dsp:sp modelId="{41AE742E-FF2A-45EA-A576-9E7D04B2A382}">
      <dsp:nvSpPr>
        <dsp:cNvPr id="10" name="Полилиния 9"/>
        <dsp:cNvSpPr/>
      </dsp:nvSpPr>
      <dsp:spPr bwMode="white">
        <a:xfrm>
          <a:off x="3098304" y="3449173"/>
          <a:ext cx="321058" cy="34298"/>
        </a:xfrm>
        <a:custGeom>
          <a:avLst/>
          <a:gdLst/>
          <a:ahLst/>
          <a:cxnLst/>
          <a:pathLst>
            <a:path w="506" h="54">
              <a:moveTo>
                <a:pt x="401" y="-178"/>
              </a:moveTo>
              <a:lnTo>
                <a:pt x="105" y="232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>
            <a:solidFill>
              <a:schemeClr val="tx1"/>
            </a:solidFill>
          </a:endParaRPr>
        </a:p>
      </dsp:txBody>
      <dsp:txXfrm>
        <a:off x="3098304" y="3449173"/>
        <a:ext cx="321058" cy="34298"/>
      </dsp:txXfrm>
    </dsp:sp>
    <dsp:sp modelId="{0F489353-40A5-44C8-9A68-1EBD486302EB}">
      <dsp:nvSpPr>
        <dsp:cNvPr id="11" name="Овал 10"/>
        <dsp:cNvSpPr/>
      </dsp:nvSpPr>
      <dsp:spPr bwMode="white">
        <a:xfrm>
          <a:off x="1999075" y="3456985"/>
          <a:ext cx="1469980" cy="1469980"/>
        </a:xfrm>
        <a:prstGeom prst="ellipse">
          <a:avLst/>
        </a:prstGeom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Со снегом</a:t>
          </a:r>
          <a:endParaRPr lang="ru-RU" b="1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льдом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1999075" y="3456985"/>
        <a:ext cx="1469980" cy="1469980"/>
      </dsp:txXfrm>
    </dsp:sp>
    <dsp:sp modelId="{98A03B87-6AE8-47CD-8D4F-F449CC2A8837}">
      <dsp:nvSpPr>
        <dsp:cNvPr id="12" name="Полилиния 11"/>
        <dsp:cNvSpPr/>
      </dsp:nvSpPr>
      <dsp:spPr bwMode="white">
        <a:xfrm>
          <a:off x="2694051" y="2334479"/>
          <a:ext cx="337638" cy="34298"/>
        </a:xfrm>
        <a:custGeom>
          <a:avLst/>
          <a:gdLst/>
          <a:ahLst/>
          <a:cxnLst/>
          <a:pathLst>
            <a:path w="532" h="54">
              <a:moveTo>
                <a:pt x="521" y="101"/>
              </a:moveTo>
              <a:lnTo>
                <a:pt x="10" y="-47"/>
              </a:lnTo>
            </a:path>
          </a:pathLst>
        </a:custGeom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500"/>
          </a:lvl1pPr>
          <a:lvl2pPr marL="57150" indent="-57150" algn="ctr">
            <a:defRPr sz="400"/>
          </a:lvl2pPr>
          <a:lvl3pPr marL="114300" indent="-57150" algn="ctr">
            <a:defRPr sz="400"/>
          </a:lvl3pPr>
          <a:lvl4pPr marL="171450" indent="-57150" algn="ctr">
            <a:defRPr sz="400"/>
          </a:lvl4pPr>
          <a:lvl5pPr marL="228600" indent="-57150" algn="ctr">
            <a:defRPr sz="400"/>
          </a:lvl5pPr>
          <a:lvl6pPr marL="285750" indent="-57150" algn="ctr">
            <a:defRPr sz="400"/>
          </a:lvl6pPr>
          <a:lvl7pPr marL="342900" indent="-57150" algn="ctr">
            <a:defRPr sz="400"/>
          </a:lvl7pPr>
          <a:lvl8pPr marL="400050" indent="-57150" algn="ctr">
            <a:defRPr sz="400"/>
          </a:lvl8pPr>
          <a:lvl9pPr marL="457200" indent="-57150" algn="ctr">
            <a:defRPr sz="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ru-RU">
            <a:solidFill>
              <a:schemeClr val="tx1"/>
            </a:solidFill>
          </a:endParaRPr>
        </a:p>
      </dsp:txBody>
      <dsp:txXfrm>
        <a:off x="2694051" y="2334479"/>
        <a:ext cx="337638" cy="34298"/>
      </dsp:txXfrm>
    </dsp:sp>
    <dsp:sp modelId="{3E422252-84ED-4DD6-9B86-DBC0AB29435F}">
      <dsp:nvSpPr>
        <dsp:cNvPr id="13" name="Овал 12"/>
        <dsp:cNvSpPr/>
      </dsp:nvSpPr>
      <dsp:spPr bwMode="white">
        <a:xfrm>
          <a:off x="1259539" y="1365927"/>
          <a:ext cx="1469980" cy="1469980"/>
        </a:xfrm>
        <a:prstGeom prst="ellipse">
          <a:avLst/>
        </a:prstGeom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lIns="10160" tIns="10160" rIns="10160" bIns="1016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С фауной </a:t>
          </a:r>
          <a:endParaRPr lang="ru-RU" b="1" baseline="0" dirty="0" smtClean="0">
            <a:solidFill>
              <a:schemeClr val="tx2">
                <a:lumMod val="50000"/>
              </a:schemeClr>
            </a:solidFill>
            <a:latin typeface="Arial" panose="020B0604020202020204"/>
          </a:endParaRPr>
        </a:p>
        <a:p>
          <a:pPr marR="0" lvl="0" algn="ctr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baseline="0" dirty="0" smtClean="0">
              <a:solidFill>
                <a:schemeClr val="tx2">
                  <a:lumMod val="50000"/>
                </a:schemeClr>
              </a:solidFill>
              <a:latin typeface="Arial" panose="020B0604020202020204"/>
            </a:rPr>
            <a:t>и флорой</a:t>
          </a:r>
          <a:endParaRPr lang="ru-RU" b="1" dirty="0" smtClean="0">
            <a:solidFill>
              <a:schemeClr val="tx2">
                <a:lumMod val="50000"/>
              </a:schemeClr>
            </a:solidFill>
          </a:endParaRPr>
        </a:p>
      </dsp:txBody>
      <dsp:txXfrm>
        <a:off x="1259539" y="1365927"/>
        <a:ext cx="1469980" cy="1469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Sty" val="noArr"/>
              <dgm:param type="endSty" val="noArr"/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screen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defRPr/>
            </a:pPr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2" cstate="screen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 panose="05020102010507070707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335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 panose="05020102010507070707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825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 panose="05000000000000000000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 panose="05000000000000000000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1930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 panose="05020102010507070707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225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215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 panose="05000000000000000000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GIF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wmf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wmf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323528" y="0"/>
            <a:ext cx="8568952" cy="1509944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дошкольное образовательное учреждение детский сад №2 г.Благовещенска Республика Башкортостан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98172" y="1844824"/>
            <a:ext cx="4347665" cy="181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Экспериментальная</a:t>
            </a:r>
            <a:endParaRPr lang="ru-RU" sz="2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деятельность</a:t>
            </a:r>
            <a:endParaRPr lang="ru-RU" sz="28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</a:t>
            </a:r>
            <a:r>
              <a:rPr lang="ru-RU" sz="2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 второй младшей</a:t>
            </a:r>
            <a:endParaRPr lang="ru-RU" sz="2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группе</a:t>
            </a:r>
            <a:endParaRPr lang="ru-RU" sz="28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 descr="3216a72c7b8c0e165318b1e603fe3c68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7103" y="3124172"/>
            <a:ext cx="3852849" cy="3553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pic>
        <p:nvPicPr>
          <p:cNvPr id="2" name="Рисунок 1" descr="100_643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3528" y="260648"/>
            <a:ext cx="2561861" cy="1921396"/>
          </a:xfrm>
          <a:prstGeom prst="rect">
            <a:avLst/>
          </a:prstGeom>
        </p:spPr>
      </p:pic>
      <p:pic>
        <p:nvPicPr>
          <p:cNvPr id="3" name="Рисунок 2" descr="100_643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92080" y="260648"/>
            <a:ext cx="2592288" cy="1944216"/>
          </a:xfrm>
          <a:prstGeom prst="rect">
            <a:avLst/>
          </a:prstGeom>
        </p:spPr>
      </p:pic>
      <p:pic>
        <p:nvPicPr>
          <p:cNvPr id="4" name="Рисунок 3" descr="100_643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778224" y="1579612"/>
            <a:ext cx="2657872" cy="1993404"/>
          </a:xfrm>
          <a:prstGeom prst="rect">
            <a:avLst/>
          </a:prstGeom>
        </p:spPr>
      </p:pic>
      <p:pic>
        <p:nvPicPr>
          <p:cNvPr id="5" name="Рисунок 4" descr="100_645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3528" y="3068960"/>
            <a:ext cx="2592288" cy="1944217"/>
          </a:xfrm>
          <a:prstGeom prst="rect">
            <a:avLst/>
          </a:prstGeom>
        </p:spPr>
      </p:pic>
      <p:pic>
        <p:nvPicPr>
          <p:cNvPr id="6" name="Рисунок 5" descr="100_6452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364088" y="3140968"/>
            <a:ext cx="2592288" cy="1944216"/>
          </a:xfrm>
          <a:prstGeom prst="rect">
            <a:avLst/>
          </a:prstGeom>
        </p:spPr>
      </p:pic>
      <p:pic>
        <p:nvPicPr>
          <p:cNvPr id="7" name="Рисунок 6" descr="100_6454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2771800" y="4725144"/>
            <a:ext cx="2784309" cy="2088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80112" y="5373216"/>
            <a:ext cx="2681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Вывод: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Талую воду пить нельзя, её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можно использовать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для полива растений.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086742.jpg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1268760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ЛУКА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УСЛОВИЯХ ДЕТСКОГО                               САДА.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3933056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основы  исследовательской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у детей в процессе посадки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лука и наблюдения за его ростом.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рять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представления детей об условиях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для роста и развития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478168.jpg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" y="0"/>
            <a:ext cx="915929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0264" y="3860929"/>
            <a:ext cx="30243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любим мы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трудиться,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смотря, что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малыши!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Изображение 7" descr="ANVmT7iWZ6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335" y="836930"/>
            <a:ext cx="3150235" cy="3516630"/>
          </a:xfrm>
          <a:prstGeom prst="roundRect">
            <a:avLst/>
          </a:prstGeom>
        </p:spPr>
      </p:pic>
      <p:pic>
        <p:nvPicPr>
          <p:cNvPr id="9" name="Изображение 8" descr="a9R9yOWyg7U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595" y="548640"/>
            <a:ext cx="3150235" cy="309626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sp>
        <p:nvSpPr>
          <p:cNvPr id="2" name="Стрелка вправо с вырезом 1"/>
          <p:cNvSpPr/>
          <p:nvPr/>
        </p:nvSpPr>
        <p:spPr>
          <a:xfrm>
            <a:off x="395536" y="116632"/>
            <a:ext cx="8424936" cy="1800200"/>
          </a:xfrm>
          <a:prstGeom prst="notchedRightArrow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99CC"/>
                </a:solidFill>
              </a:rPr>
              <a:t>ЭЭЭээээээээ</a:t>
            </a:r>
            <a:endParaRPr lang="ru-RU" dirty="0">
              <a:solidFill>
                <a:srgbClr val="FF99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620688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 с предметами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Опыт № 4 « Тонет не тонет».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1" y="1700808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со свойствами бумаги,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камня и пластик.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_052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697730" y="2610485"/>
            <a:ext cx="3546475" cy="24536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052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99795" y="2493010"/>
            <a:ext cx="3096260" cy="29190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724128" y="5157192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 и бумага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«лёгкие» - плавает в воде,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камень «тяжёлый» – тонет.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eG355jDD1.gif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0" y="0"/>
            <a:ext cx="917067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1340768"/>
            <a:ext cx="6120680" cy="1569660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 ВНИМАНИЕ !</a:t>
            </a:r>
            <a:endParaRPr lang="ru-RU" sz="4800" i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150" y="320040"/>
            <a:ext cx="732155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экспериментирования: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125273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9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детском саду для формирования основного целостного мировидения ребенка  дошкольного возраста средствами  эксперимента.</a:t>
            </a:r>
            <a:endParaRPr lang="ru-RU" sz="29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849576" cy="41330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углублять представления детей о живой и неживой природе;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их представления  о физических свойствах окружающего мира (воздуха, воды, почвы, фауны и флоры), о грамотном использовании их человеком для удовлетворения своих потребностей;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наблюдать, анализировать, сравнивать, обобщать, делать выводы;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мышление, внимание, память, речь;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познавательный интерес и эмоционально-ценностное отношение к окружающему миру.</a:t>
            </a:r>
            <a:endParaRPr lang="ru-RU" sz="1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MC900434403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63688" y="3284984"/>
            <a:ext cx="1362075" cy="19081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мещающее содержимое 2" descr="1614805004_31-p-fon-dlya-prezentatsii-detskii-sad-34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-18415" y="-12065"/>
            <a:ext cx="9163050" cy="683895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175" cy="453390"/>
          </a:xfrm>
        </p:spPr>
        <p:txBody>
          <a:bodyPr>
            <a:normAutofit fontScale="90000"/>
          </a:bodyPr>
          <a:p>
            <a:endParaRPr lang="ru-RU" altLang="en-US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1"/>
          </p:nvPr>
        </p:nvGraphicFramePr>
        <p:xfrm>
          <a:off x="457200" y="1199515"/>
          <a:ext cx="7714615" cy="4926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щающее содержимое 1" descr="1614805004_31-p-fon-dlya-prezentatsii-detskii-sad-3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6195" y="0"/>
            <a:ext cx="920623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875" y="165100"/>
            <a:ext cx="5785485" cy="1007745"/>
          </a:xfrm>
        </p:spPr>
        <p:txBody>
          <a:bodyPr>
            <a:normAutofit/>
          </a:bodyPr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sym typeface="+mn-ea"/>
              </a:rPr>
              <a:t>«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ДЕТСКОЕ ЭКСПЕРИМЕНТИРОВАНИЕ КАК МЕТОД ОБУЧЕНИЯ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endParaRPr lang="ru-RU" altLang="en-US" sz="200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140200" y="188595"/>
            <a:ext cx="51181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6" name="Picture 10" descr="MC900349097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05200" y="3048000"/>
            <a:ext cx="1565275" cy="2438400"/>
          </a:xfrm>
          <a:prstGeom prst="rect">
            <a:avLst/>
          </a:prstGeom>
          <a:noFill/>
        </p:spPr>
      </p:pic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0" y="1371600"/>
            <a:ext cx="3661002" cy="14773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детям реальные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различных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сторонах изучаемого объекта,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его взаимоотношениях с другими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объектами и со средой обитания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347864" y="1196752"/>
            <a:ext cx="2977803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развитие речи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5330825" y="2362200"/>
            <a:ext cx="349833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Накопление фонда умственных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приемов и операций, которые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рассматриваются как умственные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5130800" y="4800600"/>
            <a:ext cx="3706784" cy="14773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трудовых навыков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здоровья за счет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общего уровня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активности.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0" y="4343400"/>
            <a:ext cx="4098943" cy="2031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Идет обогащение памяти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активизируются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мыслительные процессы,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постоянно возникает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совершать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 анализа, синтеза,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сравнения, классификации, обобщения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 flipH="1">
            <a:off x="4343400" y="1600200"/>
            <a:ext cx="762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752600" y="2819400"/>
            <a:ext cx="1905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flipH="1">
            <a:off x="4876800" y="3200400"/>
            <a:ext cx="2286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 flipV="1">
            <a:off x="3124200" y="49530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 flipH="1" flipV="1">
            <a:off x="4876800" y="4572000"/>
            <a:ext cx="2209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0" grpId="0"/>
      <p:bldP spid="9231" grpId="0"/>
      <p:bldP spid="9232" grpId="0"/>
      <p:bldP spid="9233" grpId="0"/>
      <p:bldP spid="9234" grpId="0"/>
      <p:bldP spid="9237" grpId="0" animBg="1"/>
      <p:bldP spid="9238" grpId="0" animBg="1"/>
      <p:bldP spid="9239" grpId="0" animBg="1"/>
      <p:bldP spid="9240" grpId="0" animBg="1"/>
      <p:bldP spid="92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1614805004_31-p-fon-dlya-prezentatsii-detskii-sad-3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24330" y="412115"/>
            <a:ext cx="7306310" cy="492760"/>
          </a:xfrm>
        </p:spPr>
        <p:txBody>
          <a:bodyPr>
            <a:noAutofit/>
          </a:bodyPr>
          <a:p>
            <a:pPr algn="ctr"/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sym typeface="+mn-ea"/>
              </a:rPr>
            </a:b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sym typeface="+mn-ea"/>
              </a:rPr>
            </a:b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sym typeface="+mn-ea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sym typeface="+mn-ea"/>
              </a:rPr>
              <a:t>«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СВЯЗЬ ДЕТСКОГО ЭКСПЕРИМЕНТИРОВАНИЯ С 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ДРУГИМИ ВИДАМИ ДЕЯТЕЛЬНОСТИ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».</a:t>
            </a:r>
            <a:b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en-US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8"/>
          <p:cNvGrpSpPr/>
          <p:nvPr/>
        </p:nvGrpSpPr>
        <p:grpSpPr bwMode="auto">
          <a:xfrm>
            <a:off x="2819400" y="2895600"/>
            <a:ext cx="3505200" cy="1295400"/>
            <a:chOff x="1872" y="1296"/>
            <a:chExt cx="2208" cy="816"/>
          </a:xfrm>
        </p:grpSpPr>
        <p:sp>
          <p:nvSpPr>
            <p:cNvPr id="8197" name="Text Box 5"/>
            <p:cNvSpPr txBox="1">
              <a:spLocks noChangeArrowheads="1"/>
            </p:cNvSpPr>
            <p:nvPr/>
          </p:nvSpPr>
          <p:spPr bwMode="auto">
            <a:xfrm>
              <a:off x="1964" y="1434"/>
              <a:ext cx="2068" cy="40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ДЕТСКОЕ</a:t>
              </a:r>
              <a:endPara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dirty="0">
                  <a:solidFill>
                    <a:schemeClr val="tx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ЭКСПЕРИМЕНТИРОВАНИЕ</a:t>
              </a:r>
              <a:endPara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98" name="Oval 6"/>
            <p:cNvSpPr>
              <a:spLocks noChangeArrowheads="1"/>
            </p:cNvSpPr>
            <p:nvPr/>
          </p:nvSpPr>
          <p:spPr bwMode="auto">
            <a:xfrm>
              <a:off x="1872" y="1296"/>
              <a:ext cx="2208" cy="81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04800" y="2667000"/>
            <a:ext cx="119135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7391400" y="3124200"/>
            <a:ext cx="647228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038600" y="1905000"/>
            <a:ext cx="1632819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791200" y="1295400"/>
            <a:ext cx="186192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52400" y="1219200"/>
            <a:ext cx="3346044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математических представлений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019800" y="4876800"/>
            <a:ext cx="2543838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143000" y="4419600"/>
            <a:ext cx="2277803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200400" y="5791200"/>
            <a:ext cx="2544927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2209800" y="1981200"/>
            <a:ext cx="990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1371600" y="3048000"/>
            <a:ext cx="1447800" cy="24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 flipH="1">
            <a:off x="5867400" y="1905000"/>
            <a:ext cx="838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 flipH="1">
            <a:off x="4800600" y="2286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 flipH="1">
            <a:off x="6400800" y="3352800"/>
            <a:ext cx="1066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flipH="1">
            <a:off x="1905000" y="38862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4572000" y="42672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6096000" y="4038600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2" grpId="0"/>
      <p:bldP spid="8203" grpId="0"/>
      <p:bldP spid="8204" grpId="0"/>
      <p:bldP spid="8205" grpId="0"/>
      <p:bldP spid="8206" grpId="0"/>
      <p:bldP spid="8207" grpId="0"/>
      <p:bldP spid="820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sp>
        <p:nvSpPr>
          <p:cNvPr id="5" name="Лента лицом вверх 4"/>
          <p:cNvSpPr/>
          <p:nvPr/>
        </p:nvSpPr>
        <p:spPr>
          <a:xfrm>
            <a:off x="179512" y="692696"/>
            <a:ext cx="8784976" cy="1116704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sz="2400" b="1" dirty="0" smtClean="0">
              <a:blipFill>
                <a:blip r:embed="rId2"/>
                <a:tile tx="0" ty="0" sx="100000" sy="100000" flip="none" algn="tl"/>
              </a:blip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со снегом и льдом.</a:t>
            </a:r>
            <a:endParaRPr lang="ru-RU" sz="2400" b="1" dirty="0">
              <a:blipFill>
                <a:blip r:embed="rId2"/>
                <a:tile tx="0" ty="0" sx="100000" sy="100000" flip="none" algn="tl"/>
              </a:blip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  И   ЗАДАЧИ 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2708920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наблюдать и делать выводы.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логическое мышление , речь, кругозор.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любознательность, любовь к природе.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Бережное отношение к своему здоровью.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детей о явлениях природы.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5576" y="332656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1 « ТАЯНИЕ  СНЕГА».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908720"/>
            <a:ext cx="8712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Подвести детей к пониманию того, что снег тает  от любого источника тепла.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3" y="1844824"/>
            <a:ext cx="8208912" cy="203132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 за таянием снега на тёплой руке, варежке и в помещении.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Принесённый в группу снежный ком помещаем в таз.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он тает, сначала становится рыхлым, затем превращается в воду.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pic>
        <p:nvPicPr>
          <p:cNvPr id="6" name="Рисунок 5" descr="1328203985_9.gi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103990" y="3926116"/>
            <a:ext cx="2548130" cy="29318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pic>
        <p:nvPicPr>
          <p:cNvPr id="2" name="Изображение 1" descr="IMG-20230316-WA00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04495"/>
            <a:ext cx="4117340" cy="3008630"/>
          </a:xfrm>
          <a:prstGeom prst="roundRect">
            <a:avLst/>
          </a:prstGeom>
        </p:spPr>
      </p:pic>
      <p:pic>
        <p:nvPicPr>
          <p:cNvPr id="3" name="Изображение 2" descr="IMG-20230316-WA00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540" y="2997200"/>
            <a:ext cx="3049270" cy="3210560"/>
          </a:xfrm>
          <a:prstGeom prst="roundRect">
            <a:avLst/>
          </a:prstGeom>
        </p:spPr>
      </p:pic>
      <p:pic>
        <p:nvPicPr>
          <p:cNvPr id="5" name="Изображение 4" descr="IMG-20230316-WA00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290" y="404495"/>
            <a:ext cx="3515360" cy="2809875"/>
          </a:xfrm>
          <a:prstGeom prst="round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5239385" y="4364990"/>
            <a:ext cx="353758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ru-RU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Снег тает </a:t>
            </a:r>
            <a:endParaRPr lang="ru-RU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теплого воздуха.</a:t>
            </a:r>
            <a:endParaRPr lang="ru-RU" alt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щающее содержимое 3" descr="1614805004_31-p-fon-dlya-prezentatsii-detskii-sad-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0"/>
            <a:ext cx="914336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40466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2  « Можно ли пить талую воду ?»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96753"/>
            <a:ext cx="6974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Показать, что даже самый , казалось бы чистый снег грязнее водопроводной воды.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/>
          </a:p>
          <a:p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988840"/>
            <a:ext cx="75608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две светлые тарелки: в одну положим снег , а в другую нальём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обычную водопроводную воду.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, как снег растает, рассмотрим воду в тарелках. Сравним её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выясним, в которой из них был снег( определим по мусору на дне),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какой водопроводная вода ( она осталась такой же как и налили –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чистой. Убедились в том, что снег – это грязная, талая вода, и она не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пригодная для питья людям . Но талую воду можно использовать для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поливки растений, для питья животным.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100_646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418184" y="4005064"/>
            <a:ext cx="366598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3569</Words>
  <Application>WPS Presentation</Application>
  <PresentationFormat>Экран (4:3)</PresentationFormat>
  <Paragraphs>150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Arial</vt:lpstr>
      <vt:lpstr>SimSun</vt:lpstr>
      <vt:lpstr>Wingdings</vt:lpstr>
      <vt:lpstr>Wingdings 2</vt:lpstr>
      <vt:lpstr>Wingdings</vt:lpstr>
      <vt:lpstr>Times New Roman</vt:lpstr>
      <vt:lpstr>Arial</vt:lpstr>
      <vt:lpstr>Trebuchet MS</vt:lpstr>
      <vt:lpstr>Microsoft YaHei</vt:lpstr>
      <vt:lpstr>Arial Unicode MS</vt:lpstr>
      <vt:lpstr>Calibri</vt:lpstr>
      <vt:lpstr>Изящная</vt:lpstr>
      <vt:lpstr>PowerPoint 演示文稿</vt:lpstr>
      <vt:lpstr>Цель и задачи экспериментирования: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55</dc:creator>
  <cp:lastModifiedBy>Елена</cp:lastModifiedBy>
  <cp:revision>85</cp:revision>
  <dcterms:created xsi:type="dcterms:W3CDTF">2015-02-25T14:58:00Z</dcterms:created>
  <dcterms:modified xsi:type="dcterms:W3CDTF">2023-03-16T14:37:32Z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BA36BE4507164377AE758730D0798DA7</vt:lpwstr>
  </property>
  <property fmtid="{D5CDD505-2E9C-101B-9397-08002B2CF9AE}" pid="3" name="KSOProductBuildVer">
    <vt:lpwstr>1049-11.2.0.11486</vt:lpwstr>
  </property>
</Properties>
</file>